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5156280" cy="5141880"/>
          </a:xfrm>
          <a:prstGeom prst="rtTriangle">
            <a:avLst/>
          </a:prstGeom>
          <a:blipFill rotWithShape="0">
            <a:blip r:embed="rId2"/>
            <a:stretch>
              <a:fillRect l="-731921" t="-379343" r="-58157" b="-326657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 rot="10800000">
            <a:off x="6978600" y="0"/>
            <a:ext cx="2165400" cy="2010960"/>
          </a:xfrm>
          <a:prstGeom prst="rtTriangle">
            <a:avLst/>
          </a:prstGeom>
          <a:blipFill rotWithShape="0">
            <a:blip r:embed="rId3"/>
            <a:stretch>
              <a:fillRect l="-448027" t="-140428" r="-302709" b="244370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 rot="16200000">
            <a:off x="5760" y="-1080"/>
            <a:ext cx="2289600" cy="229824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 flipH="1">
            <a:off x="651240" y="576720"/>
            <a:ext cx="2298240" cy="22896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 fontScale="80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"/>
          <p:cNvGrpSpPr/>
          <p:nvPr/>
        </p:nvGrpSpPr>
        <p:grpSpPr>
          <a:xfrm>
            <a:off x="4406760" y="-1440"/>
            <a:ext cx="4735800" cy="5144400"/>
            <a:chOff x="4406760" y="-1440"/>
            <a:chExt cx="4735800" cy="5144400"/>
          </a:xfrm>
        </p:grpSpPr>
        <p:sp>
          <p:nvSpPr>
            <p:cNvPr id="43" name="CustomShape 2"/>
            <p:cNvSpPr/>
            <p:nvPr/>
          </p:nvSpPr>
          <p:spPr>
            <a:xfrm rot="5400000">
              <a:off x="4408200" y="-1800"/>
              <a:ext cx="4732200" cy="47358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CustomShape 3"/>
            <p:cNvSpPr/>
            <p:nvPr/>
          </p:nvSpPr>
          <p:spPr>
            <a:xfrm rot="5400000">
              <a:off x="4842720" y="3960"/>
              <a:ext cx="4296240" cy="428508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4"/>
            <p:cNvSpPr/>
            <p:nvPr/>
          </p:nvSpPr>
          <p:spPr>
            <a:xfrm rot="16200000">
              <a:off x="5618520" y="123804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CustomShape 5"/>
            <p:cNvSpPr/>
            <p:nvPr/>
          </p:nvSpPr>
          <p:spPr>
            <a:xfrm flipH="1">
              <a:off x="5848560" y="144396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6"/>
            <p:cNvSpPr/>
            <p:nvPr/>
          </p:nvSpPr>
          <p:spPr>
            <a:xfrm rot="16200000">
              <a:off x="5987160" y="247104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7"/>
            <p:cNvSpPr/>
            <p:nvPr/>
          </p:nvSpPr>
          <p:spPr>
            <a:xfrm flipH="1">
              <a:off x="6220800" y="267696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8"/>
            <p:cNvSpPr/>
            <p:nvPr/>
          </p:nvSpPr>
          <p:spPr>
            <a:xfrm rot="16200000">
              <a:off x="6675480" y="186372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CustomShape 9"/>
            <p:cNvSpPr/>
            <p:nvPr/>
          </p:nvSpPr>
          <p:spPr>
            <a:xfrm flipH="1">
              <a:off x="6906600" y="206964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CustomShape 10"/>
            <p:cNvSpPr/>
            <p:nvPr/>
          </p:nvSpPr>
          <p:spPr>
            <a:xfrm rot="16200000">
              <a:off x="6861240" y="247932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CustomShape 11"/>
            <p:cNvSpPr/>
            <p:nvPr/>
          </p:nvSpPr>
          <p:spPr>
            <a:xfrm flipH="1">
              <a:off x="7963920" y="269280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12"/>
            <p:cNvSpPr/>
            <p:nvPr/>
          </p:nvSpPr>
          <p:spPr>
            <a:xfrm flipH="1">
              <a:off x="8143560" y="330876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13"/>
            <p:cNvSpPr/>
            <p:nvPr/>
          </p:nvSpPr>
          <p:spPr>
            <a:xfrm rot="16200000">
              <a:off x="7047720" y="309672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CustomShape 14"/>
            <p:cNvSpPr/>
            <p:nvPr/>
          </p:nvSpPr>
          <p:spPr>
            <a:xfrm flipH="1">
              <a:off x="7275240" y="330264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CustomShape 15"/>
            <p:cNvSpPr/>
            <p:nvPr/>
          </p:nvSpPr>
          <p:spPr>
            <a:xfrm rot="16200000">
              <a:off x="7227360" y="371232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CustomShape 16"/>
            <p:cNvSpPr/>
            <p:nvPr/>
          </p:nvSpPr>
          <p:spPr>
            <a:xfrm flipH="1">
              <a:off x="7461000" y="391824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CustomShape 17"/>
            <p:cNvSpPr/>
            <p:nvPr/>
          </p:nvSpPr>
          <p:spPr>
            <a:xfrm rot="16200000">
              <a:off x="8102520" y="372024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18"/>
            <p:cNvSpPr/>
            <p:nvPr/>
          </p:nvSpPr>
          <p:spPr>
            <a:xfrm flipH="1">
              <a:off x="8332920" y="392580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19"/>
            <p:cNvSpPr/>
            <p:nvPr/>
          </p:nvSpPr>
          <p:spPr>
            <a:xfrm rot="16200000">
              <a:off x="8288280" y="433584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1" name="PlaceHolder 20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</a:t>
            </a:r>
            <a:r>
              <a:rPr b="0" lang="pt-BR" sz="4400" spc="-1" strike="noStrike">
                <a:latin typeface="Arial"/>
              </a:rPr>
              <a:t>para </a:t>
            </a:r>
            <a:r>
              <a:rPr b="0" lang="pt-BR" sz="4400" spc="-1" strike="noStrike">
                <a:latin typeface="Arial"/>
              </a:rPr>
              <a:t>editar o </a:t>
            </a:r>
            <a:r>
              <a:rPr b="0" lang="pt-BR" sz="4400" spc="-1" strike="noStrike">
                <a:latin typeface="Arial"/>
              </a:rPr>
              <a:t>formato </a:t>
            </a:r>
            <a:r>
              <a:rPr b="0" lang="pt-BR" sz="4400" spc="-1" strike="noStrike">
                <a:latin typeface="Arial"/>
              </a:rPr>
              <a:t>do texto </a:t>
            </a:r>
            <a:r>
              <a:rPr b="0" lang="pt-BR" sz="4400" spc="-1" strike="noStrike">
                <a:latin typeface="Arial"/>
              </a:rPr>
              <a:t>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62" name="PlaceHolder 2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0" y="0"/>
            <a:ext cx="631080" cy="5868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CustomShape 2"/>
          <p:cNvSpPr/>
          <p:nvPr/>
        </p:nvSpPr>
        <p:spPr>
          <a:xfrm>
            <a:off x="212040" y="221760"/>
            <a:ext cx="217800" cy="1728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3"/>
          <p:cNvSpPr/>
          <p:nvPr/>
        </p:nvSpPr>
        <p:spPr>
          <a:xfrm>
            <a:off x="212040" y="284400"/>
            <a:ext cx="217800" cy="1728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4"/>
          <p:cNvSpPr/>
          <p:nvPr/>
        </p:nvSpPr>
        <p:spPr>
          <a:xfrm>
            <a:off x="212040" y="346680"/>
            <a:ext cx="217800" cy="1728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3" name="Group 5"/>
          <p:cNvGrpSpPr/>
          <p:nvPr/>
        </p:nvGrpSpPr>
        <p:grpSpPr>
          <a:xfrm>
            <a:off x="0" y="382680"/>
            <a:ext cx="1034640" cy="1013040"/>
            <a:chOff x="0" y="382680"/>
            <a:chExt cx="1034640" cy="1013040"/>
          </a:xfrm>
        </p:grpSpPr>
        <p:sp>
          <p:nvSpPr>
            <p:cNvPr id="104" name="CustomShape 6"/>
            <p:cNvSpPr/>
            <p:nvPr/>
          </p:nvSpPr>
          <p:spPr>
            <a:xfrm rot="16200000">
              <a:off x="0" y="38268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CustomShape 7"/>
            <p:cNvSpPr/>
            <p:nvPr/>
          </p:nvSpPr>
          <p:spPr>
            <a:xfrm flipH="1">
              <a:off x="227520" y="58860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6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07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0" y="0"/>
            <a:ext cx="631080" cy="5868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2"/>
          <p:cNvSpPr/>
          <p:nvPr/>
        </p:nvSpPr>
        <p:spPr>
          <a:xfrm>
            <a:off x="212040" y="221760"/>
            <a:ext cx="217800" cy="1728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3"/>
          <p:cNvSpPr/>
          <p:nvPr/>
        </p:nvSpPr>
        <p:spPr>
          <a:xfrm>
            <a:off x="212040" y="284400"/>
            <a:ext cx="217800" cy="1728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ustomShape 4"/>
          <p:cNvSpPr/>
          <p:nvPr/>
        </p:nvSpPr>
        <p:spPr>
          <a:xfrm>
            <a:off x="212040" y="346680"/>
            <a:ext cx="217800" cy="1728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48" name="Group 5"/>
          <p:cNvGrpSpPr/>
          <p:nvPr/>
        </p:nvGrpSpPr>
        <p:grpSpPr>
          <a:xfrm>
            <a:off x="0" y="382680"/>
            <a:ext cx="1034640" cy="1013040"/>
            <a:chOff x="0" y="382680"/>
            <a:chExt cx="1034640" cy="1013040"/>
          </a:xfrm>
        </p:grpSpPr>
        <p:sp>
          <p:nvSpPr>
            <p:cNvPr id="149" name="CustomShape 6"/>
            <p:cNvSpPr/>
            <p:nvPr/>
          </p:nvSpPr>
          <p:spPr>
            <a:xfrm rot="16200000">
              <a:off x="0" y="38268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" name="CustomShape 7"/>
            <p:cNvSpPr/>
            <p:nvPr/>
          </p:nvSpPr>
          <p:spPr>
            <a:xfrm flipH="1">
              <a:off x="227520" y="58860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1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latin typeface="Arial"/>
              </a:rPr>
              <a:t>Clique para editar o formato do texto do título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2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0" y="0"/>
            <a:ext cx="631080" cy="5868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2"/>
          <p:cNvSpPr/>
          <p:nvPr/>
        </p:nvSpPr>
        <p:spPr>
          <a:xfrm>
            <a:off x="212040" y="221760"/>
            <a:ext cx="217800" cy="1728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3"/>
          <p:cNvSpPr/>
          <p:nvPr/>
        </p:nvSpPr>
        <p:spPr>
          <a:xfrm>
            <a:off x="212040" y="284400"/>
            <a:ext cx="217800" cy="1728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4"/>
          <p:cNvSpPr/>
          <p:nvPr/>
        </p:nvSpPr>
        <p:spPr>
          <a:xfrm>
            <a:off x="212040" y="346680"/>
            <a:ext cx="217800" cy="1728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93" name="Group 5"/>
          <p:cNvGrpSpPr/>
          <p:nvPr/>
        </p:nvGrpSpPr>
        <p:grpSpPr>
          <a:xfrm>
            <a:off x="0" y="382680"/>
            <a:ext cx="1034640" cy="1013040"/>
            <a:chOff x="0" y="382680"/>
            <a:chExt cx="1034640" cy="1013040"/>
          </a:xfrm>
        </p:grpSpPr>
        <p:sp>
          <p:nvSpPr>
            <p:cNvPr id="194" name="CustomShape 6"/>
            <p:cNvSpPr/>
            <p:nvPr/>
          </p:nvSpPr>
          <p:spPr>
            <a:xfrm rot="16200000">
              <a:off x="0" y="38268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" name="CustomShape 7"/>
            <p:cNvSpPr/>
            <p:nvPr/>
          </p:nvSpPr>
          <p:spPr>
            <a:xfrm flipH="1">
              <a:off x="227520" y="58860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6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</a:t>
            </a:r>
            <a:r>
              <a:rPr b="0" lang="pt-BR" sz="4400" spc="-1" strike="noStrike">
                <a:latin typeface="Arial"/>
              </a:rPr>
              <a:t>para </a:t>
            </a:r>
            <a:r>
              <a:rPr b="0" lang="pt-BR" sz="4400" spc="-1" strike="noStrike">
                <a:latin typeface="Arial"/>
              </a:rPr>
              <a:t>editar </a:t>
            </a:r>
            <a:r>
              <a:rPr b="0" lang="pt-BR" sz="4400" spc="-1" strike="noStrike">
                <a:latin typeface="Arial"/>
              </a:rPr>
              <a:t>o </a:t>
            </a:r>
            <a:r>
              <a:rPr b="0" lang="pt-BR" sz="4400" spc="-1" strike="noStrike">
                <a:latin typeface="Arial"/>
              </a:rPr>
              <a:t>format</a:t>
            </a:r>
            <a:r>
              <a:rPr b="0" lang="pt-BR" sz="4400" spc="-1" strike="noStrike">
                <a:latin typeface="Arial"/>
              </a:rPr>
              <a:t>o do </a:t>
            </a:r>
            <a:r>
              <a:rPr b="0" lang="pt-BR" sz="4400" spc="-1" strike="noStrike">
                <a:latin typeface="Arial"/>
              </a:rPr>
              <a:t>texto </a:t>
            </a:r>
            <a:r>
              <a:rPr b="0" lang="pt-BR" sz="4400" spc="-1" strike="noStrike">
                <a:latin typeface="Arial"/>
              </a:rPr>
              <a:t>do </a:t>
            </a:r>
            <a:r>
              <a:rPr b="0" lang="pt-BR" sz="4400" spc="-1" strike="noStrike">
                <a:latin typeface="Arial"/>
              </a:rPr>
              <a:t>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97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4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3323880" y="1697400"/>
            <a:ext cx="5434560" cy="7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Curso PcDevs</a:t>
            </a:r>
            <a:r>
              <a:rPr b="0" lang="pt-BR" sz="28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pt-BR" sz="2600" spc="-1" strike="noStrike">
                <a:solidFill>
                  <a:srgbClr val="ffffff"/>
                </a:solidFill>
                <a:latin typeface="Montserrat"/>
                <a:ea typeface="Montserrat"/>
              </a:rPr>
              <a:t>FullStack</a:t>
            </a:r>
            <a:endParaRPr b="0" lang="pt-BR" sz="2600" spc="-1" strike="noStrike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6173280" y="3543840"/>
            <a:ext cx="2585160" cy="121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15000"/>
              </a:lnSpc>
              <a:tabLst>
                <a:tab algn="l" pos="0"/>
              </a:tabLst>
            </a:pPr>
            <a:r>
              <a:rPr b="0" lang="pt-BR" sz="1500" spc="-1" strike="noStrike">
                <a:solidFill>
                  <a:srgbClr val="ffffff"/>
                </a:solidFill>
                <a:latin typeface="Lato"/>
                <a:ea typeface="Lato"/>
              </a:rPr>
              <a:t>Projeto Integrador - Grupo 2</a:t>
            </a:r>
            <a:endParaRPr b="0" lang="pt-BR" sz="15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Carlos Procídio</a:t>
            </a:r>
            <a:endParaRPr b="0" lang="pt-BR" sz="13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Fernando Borba</a:t>
            </a:r>
            <a:endParaRPr b="0" lang="pt-BR" sz="1300" spc="-1" strike="noStrike"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Flagner Camargo</a:t>
            </a:r>
            <a:endParaRPr b="0" lang="pt-BR" sz="1300" spc="-1" strike="noStrike">
              <a:latin typeface="Arial"/>
            </a:endParaRPr>
          </a:p>
        </p:txBody>
      </p:sp>
      <p:sp>
        <p:nvSpPr>
          <p:cNvPr id="236" name="CustomShape 3"/>
          <p:cNvSpPr/>
          <p:nvPr/>
        </p:nvSpPr>
        <p:spPr>
          <a:xfrm>
            <a:off x="5561280" y="2258280"/>
            <a:ext cx="319716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pt-BR" sz="1800" spc="-1" strike="noStrike">
                <a:solidFill>
                  <a:srgbClr val="ffffff"/>
                </a:solidFill>
                <a:latin typeface="Montserrat"/>
                <a:ea typeface="Montserrat"/>
              </a:rPr>
              <a:t>Digital House / IBM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37" name="" descr=""/>
          <p:cNvPicPr/>
          <p:nvPr/>
        </p:nvPicPr>
        <p:blipFill>
          <a:blip r:embed="rId1"/>
          <a:stretch/>
        </p:blipFill>
        <p:spPr>
          <a:xfrm>
            <a:off x="4644000" y="3996000"/>
            <a:ext cx="720000" cy="72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Imagem 296" descr=""/>
          <p:cNvPicPr/>
          <p:nvPr/>
        </p:nvPicPr>
        <p:blipFill>
          <a:blip r:embed="rId1"/>
          <a:stretch/>
        </p:blipFill>
        <p:spPr>
          <a:xfrm>
            <a:off x="720" y="12600"/>
            <a:ext cx="9142560" cy="1923120"/>
          </a:xfrm>
          <a:prstGeom prst="rect">
            <a:avLst/>
          </a:prstGeom>
          <a:ln>
            <a:noFill/>
          </a:ln>
        </p:spPr>
      </p:pic>
      <p:sp>
        <p:nvSpPr>
          <p:cNvPr id="283" name="CustomShape 1"/>
          <p:cNvSpPr/>
          <p:nvPr/>
        </p:nvSpPr>
        <p:spPr>
          <a:xfrm>
            <a:off x="1424880" y="1907280"/>
            <a:ext cx="1852200" cy="44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Protótipo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1424880" y="3320280"/>
            <a:ext cx="1689480" cy="44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Codificação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85" name="CustomShape 3"/>
          <p:cNvSpPr/>
          <p:nvPr/>
        </p:nvSpPr>
        <p:spPr>
          <a:xfrm>
            <a:off x="6548760" y="1799280"/>
            <a:ext cx="1852200" cy="44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Refino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86" name="CustomShape 4"/>
          <p:cNvSpPr/>
          <p:nvPr/>
        </p:nvSpPr>
        <p:spPr>
          <a:xfrm>
            <a:off x="6548760" y="3320280"/>
            <a:ext cx="1852200" cy="44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Feedback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87" name="CustomShape 5"/>
          <p:cNvSpPr/>
          <p:nvPr/>
        </p:nvSpPr>
        <p:spPr>
          <a:xfrm flipH="1">
            <a:off x="779400" y="1641960"/>
            <a:ext cx="7594560" cy="8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CustomShape 6"/>
          <p:cNvSpPr/>
          <p:nvPr/>
        </p:nvSpPr>
        <p:spPr>
          <a:xfrm flipH="1">
            <a:off x="779400" y="3044160"/>
            <a:ext cx="2273760" cy="8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prstDash val="dot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CustomShape 7"/>
          <p:cNvSpPr/>
          <p:nvPr/>
        </p:nvSpPr>
        <p:spPr>
          <a:xfrm flipH="1">
            <a:off x="6100200" y="3044160"/>
            <a:ext cx="2273760" cy="8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prstDash val="dot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CustomShape 8"/>
          <p:cNvSpPr/>
          <p:nvPr/>
        </p:nvSpPr>
        <p:spPr>
          <a:xfrm flipH="1">
            <a:off x="779400" y="4455000"/>
            <a:ext cx="7594560" cy="8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1" name="CustomShape 9"/>
          <p:cNvSpPr/>
          <p:nvPr/>
        </p:nvSpPr>
        <p:spPr>
          <a:xfrm>
            <a:off x="3171600" y="1660680"/>
            <a:ext cx="2785680" cy="278568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CustomShape 10"/>
          <p:cNvSpPr/>
          <p:nvPr/>
        </p:nvSpPr>
        <p:spPr>
          <a:xfrm rot="5400000">
            <a:off x="3173040" y="1658880"/>
            <a:ext cx="2785680" cy="278568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3" name="CustomShape 11"/>
          <p:cNvSpPr/>
          <p:nvPr/>
        </p:nvSpPr>
        <p:spPr>
          <a:xfrm rot="10800000">
            <a:off x="3173040" y="1660680"/>
            <a:ext cx="2785680" cy="278568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ustomShape 12"/>
          <p:cNvSpPr/>
          <p:nvPr/>
        </p:nvSpPr>
        <p:spPr>
          <a:xfrm rot="16200000">
            <a:off x="3171600" y="1662480"/>
            <a:ext cx="2785680" cy="278568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95" name="Group 13"/>
          <p:cNvGrpSpPr/>
          <p:nvPr/>
        </p:nvGrpSpPr>
        <p:grpSpPr>
          <a:xfrm>
            <a:off x="3078720" y="2700000"/>
            <a:ext cx="735480" cy="735480"/>
            <a:chOff x="3078720" y="2700000"/>
            <a:chExt cx="735480" cy="735480"/>
          </a:xfrm>
        </p:grpSpPr>
        <p:sp>
          <p:nvSpPr>
            <p:cNvPr id="296" name="CustomShape 14"/>
            <p:cNvSpPr/>
            <p:nvPr/>
          </p:nvSpPr>
          <p:spPr>
            <a:xfrm rot="2368800">
              <a:off x="3185280" y="2806200"/>
              <a:ext cx="522360" cy="522360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algn="tl" blurRad="228600" dir="5400000" dist="50760" rotWithShape="0">
                <a:srgbClr val="000000">
                  <a:alpha val="5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97" name="CustomShape 15"/>
            <p:cNvSpPr/>
            <p:nvPr/>
          </p:nvSpPr>
          <p:spPr>
            <a:xfrm rot="249000">
              <a:off x="3170160" y="2768040"/>
              <a:ext cx="582480" cy="58284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98" name="CustomShape 16"/>
          <p:cNvSpPr/>
          <p:nvPr/>
        </p:nvSpPr>
        <p:spPr>
          <a:xfrm>
            <a:off x="3199320" y="2882880"/>
            <a:ext cx="506160" cy="26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pt-BR" sz="1600" spc="-1" strike="noStrike">
                <a:solidFill>
                  <a:srgbClr val="ffffff"/>
                </a:solidFill>
                <a:latin typeface="Roboto"/>
                <a:ea typeface="Roboto"/>
              </a:rPr>
              <a:t>01</a:t>
            </a:r>
            <a:endParaRPr b="0" lang="pt-BR" sz="1600" spc="-1" strike="noStrike">
              <a:latin typeface="Arial"/>
            </a:endParaRPr>
          </a:p>
        </p:txBody>
      </p:sp>
      <p:grpSp>
        <p:nvGrpSpPr>
          <p:cNvPr id="299" name="Group 17"/>
          <p:cNvGrpSpPr/>
          <p:nvPr/>
        </p:nvGrpSpPr>
        <p:grpSpPr>
          <a:xfrm>
            <a:off x="4224600" y="3803760"/>
            <a:ext cx="735120" cy="735120"/>
            <a:chOff x="4224600" y="3803760"/>
            <a:chExt cx="735120" cy="735120"/>
          </a:xfrm>
        </p:grpSpPr>
        <p:sp>
          <p:nvSpPr>
            <p:cNvPr id="300" name="CustomShape 18"/>
            <p:cNvSpPr/>
            <p:nvPr/>
          </p:nvSpPr>
          <p:spPr>
            <a:xfrm rot="18568200">
              <a:off x="4330800" y="3909960"/>
              <a:ext cx="522360" cy="522360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algn="tl" blurRad="228600" dir="5400000" dist="50760" rotWithShape="0">
                <a:srgbClr val="000000">
                  <a:alpha val="5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01" name="CustomShape 19"/>
            <p:cNvSpPr/>
            <p:nvPr/>
          </p:nvSpPr>
          <p:spPr>
            <a:xfrm rot="16449000">
              <a:off x="4292640" y="3866400"/>
              <a:ext cx="582480" cy="58284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02" name="CustomShape 20"/>
          <p:cNvSpPr/>
          <p:nvPr/>
        </p:nvSpPr>
        <p:spPr>
          <a:xfrm>
            <a:off x="4320360" y="3970800"/>
            <a:ext cx="506160" cy="26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pt-BR" sz="1600" spc="-1" strike="noStrike">
                <a:solidFill>
                  <a:srgbClr val="ffffff"/>
                </a:solidFill>
                <a:latin typeface="Roboto"/>
                <a:ea typeface="Roboto"/>
              </a:rPr>
              <a:t>02</a:t>
            </a:r>
            <a:endParaRPr b="0" lang="pt-BR" sz="1600" spc="-1" strike="noStrike">
              <a:latin typeface="Arial"/>
            </a:endParaRPr>
          </a:p>
        </p:txBody>
      </p:sp>
      <p:grpSp>
        <p:nvGrpSpPr>
          <p:cNvPr id="303" name="Group 21"/>
          <p:cNvGrpSpPr/>
          <p:nvPr/>
        </p:nvGrpSpPr>
        <p:grpSpPr>
          <a:xfrm>
            <a:off x="5313600" y="2702160"/>
            <a:ext cx="735480" cy="735480"/>
            <a:chOff x="5313600" y="2702160"/>
            <a:chExt cx="735480" cy="735480"/>
          </a:xfrm>
        </p:grpSpPr>
        <p:sp>
          <p:nvSpPr>
            <p:cNvPr id="304" name="CustomShape 22"/>
            <p:cNvSpPr/>
            <p:nvPr/>
          </p:nvSpPr>
          <p:spPr>
            <a:xfrm rot="13168800">
              <a:off x="5419800" y="2808720"/>
              <a:ext cx="522360" cy="522360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algn="tl" blurRad="228600" dir="5400000" dist="50760" rotWithShape="0">
                <a:srgbClr val="000000">
                  <a:alpha val="5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05" name="CustomShape 23"/>
            <p:cNvSpPr/>
            <p:nvPr/>
          </p:nvSpPr>
          <p:spPr>
            <a:xfrm rot="11048400">
              <a:off x="5375160" y="2786040"/>
              <a:ext cx="582480" cy="58284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06" name="CustomShape 24"/>
          <p:cNvSpPr/>
          <p:nvPr/>
        </p:nvSpPr>
        <p:spPr>
          <a:xfrm>
            <a:off x="5403960" y="2882880"/>
            <a:ext cx="506160" cy="26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pt-BR" sz="1600" spc="-1" strike="noStrike">
                <a:solidFill>
                  <a:srgbClr val="ffffff"/>
                </a:solidFill>
                <a:latin typeface="Roboto"/>
                <a:ea typeface="Roboto"/>
              </a:rPr>
              <a:t>03</a:t>
            </a:r>
            <a:endParaRPr b="0" lang="pt-BR" sz="1600" spc="-1" strike="noStrike">
              <a:latin typeface="Arial"/>
            </a:endParaRPr>
          </a:p>
        </p:txBody>
      </p:sp>
      <p:grpSp>
        <p:nvGrpSpPr>
          <p:cNvPr id="307" name="Group 25"/>
          <p:cNvGrpSpPr/>
          <p:nvPr/>
        </p:nvGrpSpPr>
        <p:grpSpPr>
          <a:xfrm>
            <a:off x="4195080" y="1569960"/>
            <a:ext cx="735120" cy="735120"/>
            <a:chOff x="4195080" y="1569960"/>
            <a:chExt cx="735120" cy="735120"/>
          </a:xfrm>
        </p:grpSpPr>
        <p:sp>
          <p:nvSpPr>
            <p:cNvPr id="308" name="CustomShape 26"/>
            <p:cNvSpPr/>
            <p:nvPr/>
          </p:nvSpPr>
          <p:spPr>
            <a:xfrm rot="7768200">
              <a:off x="4301280" y="1676160"/>
              <a:ext cx="522360" cy="522360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algn="tl" blurRad="228600" dir="5400000" dist="50760" rotWithShape="0">
                <a:srgbClr val="000000">
                  <a:alpha val="5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09" name="CustomShape 27"/>
            <p:cNvSpPr/>
            <p:nvPr/>
          </p:nvSpPr>
          <p:spPr>
            <a:xfrm rot="5649000">
              <a:off x="4279680" y="1659240"/>
              <a:ext cx="582480" cy="582840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10" name="CustomShape 28"/>
          <p:cNvSpPr/>
          <p:nvPr/>
        </p:nvSpPr>
        <p:spPr>
          <a:xfrm>
            <a:off x="4320360" y="1765080"/>
            <a:ext cx="506160" cy="26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pt-BR" sz="1600" spc="-1" strike="noStrike">
                <a:solidFill>
                  <a:srgbClr val="ffffff"/>
                </a:solidFill>
                <a:latin typeface="Roboto"/>
                <a:ea typeface="Roboto"/>
              </a:rPr>
              <a:t>04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311" name="CustomShape 29"/>
          <p:cNvSpPr/>
          <p:nvPr/>
        </p:nvSpPr>
        <p:spPr>
          <a:xfrm>
            <a:off x="3753720" y="2242800"/>
            <a:ext cx="1621080" cy="162108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2" name="CustomShape 30"/>
          <p:cNvSpPr/>
          <p:nvPr/>
        </p:nvSpPr>
        <p:spPr>
          <a:xfrm>
            <a:off x="1424880" y="2328840"/>
            <a:ext cx="1490760" cy="69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000" spc="-1" strike="noStrike">
                <a:solidFill>
                  <a:srgbClr val="d9d9d9"/>
                </a:solidFill>
                <a:latin typeface="Lato"/>
                <a:ea typeface="Lato"/>
              </a:rPr>
              <a:t>Definição de escopo e layout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13" name="CustomShape 31"/>
          <p:cNvSpPr/>
          <p:nvPr/>
        </p:nvSpPr>
        <p:spPr>
          <a:xfrm>
            <a:off x="1424880" y="3741480"/>
            <a:ext cx="1814760" cy="69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000" spc="-1" strike="noStrike">
                <a:solidFill>
                  <a:srgbClr val="d9d9d9"/>
                </a:solidFill>
                <a:latin typeface="Lato"/>
                <a:ea typeface="Lato"/>
              </a:rPr>
              <a:t>Desenvolvimento do módulo e suas integrações.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14" name="CustomShape 32"/>
          <p:cNvSpPr/>
          <p:nvPr/>
        </p:nvSpPr>
        <p:spPr>
          <a:xfrm>
            <a:off x="6548760" y="2220840"/>
            <a:ext cx="1989720" cy="69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000" spc="-1" strike="noStrike">
                <a:solidFill>
                  <a:srgbClr val="d9d9d9"/>
                </a:solidFill>
                <a:latin typeface="Lato"/>
                <a:ea typeface="Lato"/>
              </a:rPr>
              <a:t>Dúvidas ou erros não solucionados são levadas aos professores.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15" name="CustomShape 33"/>
          <p:cNvSpPr/>
          <p:nvPr/>
        </p:nvSpPr>
        <p:spPr>
          <a:xfrm>
            <a:off x="6548760" y="3741480"/>
            <a:ext cx="1730880" cy="69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000" spc="-1" strike="noStrike">
                <a:solidFill>
                  <a:srgbClr val="d9d9d9"/>
                </a:solidFill>
                <a:latin typeface="Lato"/>
                <a:ea typeface="Lato"/>
              </a:rPr>
              <a:t>Validação de cada membro do grupo.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16" name="CustomShape 34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Ciclo de Desenvolvimento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17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Imagem 332" descr=""/>
          <p:cNvPicPr/>
          <p:nvPr/>
        </p:nvPicPr>
        <p:blipFill>
          <a:blip r:embed="rId1"/>
          <a:stretch/>
        </p:blipFill>
        <p:spPr>
          <a:xfrm>
            <a:off x="360" y="720"/>
            <a:ext cx="9142560" cy="1923120"/>
          </a:xfrm>
          <a:prstGeom prst="rect">
            <a:avLst/>
          </a:prstGeom>
          <a:ln>
            <a:noFill/>
          </a:ln>
        </p:spPr>
      </p:pic>
      <p:pic>
        <p:nvPicPr>
          <p:cNvPr id="319" name="Imagem 335" descr=""/>
          <p:cNvPicPr/>
          <p:nvPr/>
        </p:nvPicPr>
        <p:blipFill>
          <a:blip r:embed="rId2"/>
          <a:stretch/>
        </p:blipFill>
        <p:spPr>
          <a:xfrm>
            <a:off x="1519920" y="1632600"/>
            <a:ext cx="7326360" cy="3271320"/>
          </a:xfrm>
          <a:prstGeom prst="rect">
            <a:avLst/>
          </a:prstGeom>
          <a:ln>
            <a:noFill/>
          </a:ln>
        </p:spPr>
      </p:pic>
      <p:sp>
        <p:nvSpPr>
          <p:cNvPr id="320" name="CustomShape 1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Diagrama de Entidade-Relacionamento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21" name="" descr=""/>
          <p:cNvPicPr/>
          <p:nvPr/>
        </p:nvPicPr>
        <p:blipFill>
          <a:blip r:embed="rId3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Imagem 336" descr=""/>
          <p:cNvPicPr/>
          <p:nvPr/>
        </p:nvPicPr>
        <p:blipFill>
          <a:blip r:embed="rId1"/>
          <a:stretch/>
        </p:blipFill>
        <p:spPr>
          <a:xfrm>
            <a:off x="0" y="2880"/>
            <a:ext cx="9142560" cy="1923120"/>
          </a:xfrm>
          <a:prstGeom prst="rect">
            <a:avLst/>
          </a:prstGeom>
          <a:ln>
            <a:noFill/>
          </a:ln>
        </p:spPr>
      </p:pic>
      <p:sp>
        <p:nvSpPr>
          <p:cNvPr id="323" name="CustomShape 1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Fluxo de Páginas / Geral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24" name="" descr=""/>
          <p:cNvPicPr/>
          <p:nvPr/>
        </p:nvPicPr>
        <p:blipFill>
          <a:blip r:embed="rId2"/>
          <a:stretch/>
        </p:blipFill>
        <p:spPr>
          <a:xfrm>
            <a:off x="2210760" y="1162800"/>
            <a:ext cx="6567840" cy="3672000"/>
          </a:xfrm>
          <a:prstGeom prst="rect">
            <a:avLst/>
          </a:prstGeom>
          <a:ln>
            <a:noFill/>
          </a:ln>
        </p:spPr>
      </p:pic>
      <p:pic>
        <p:nvPicPr>
          <p:cNvPr id="325" name="" descr=""/>
          <p:cNvPicPr/>
          <p:nvPr/>
        </p:nvPicPr>
        <p:blipFill>
          <a:blip r:embed="rId3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Imagem 340" descr=""/>
          <p:cNvPicPr/>
          <p:nvPr/>
        </p:nvPicPr>
        <p:blipFill>
          <a:blip r:embed="rId1"/>
          <a:stretch/>
        </p:blipFill>
        <p:spPr>
          <a:xfrm>
            <a:off x="0" y="2880"/>
            <a:ext cx="9142560" cy="1923120"/>
          </a:xfrm>
          <a:prstGeom prst="rect">
            <a:avLst/>
          </a:prstGeom>
          <a:ln>
            <a:noFill/>
          </a:ln>
        </p:spPr>
      </p:pic>
      <p:pic>
        <p:nvPicPr>
          <p:cNvPr id="327" name="Imagem 343" descr=""/>
          <p:cNvPicPr/>
          <p:nvPr/>
        </p:nvPicPr>
        <p:blipFill>
          <a:blip r:embed="rId2"/>
          <a:stretch/>
        </p:blipFill>
        <p:spPr>
          <a:xfrm>
            <a:off x="1602720" y="1657080"/>
            <a:ext cx="6964920" cy="1954800"/>
          </a:xfrm>
          <a:prstGeom prst="rect">
            <a:avLst/>
          </a:prstGeom>
          <a:ln>
            <a:noFill/>
          </a:ln>
        </p:spPr>
      </p:pic>
      <p:sp>
        <p:nvSpPr>
          <p:cNvPr id="328" name="CustomShape 1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Fluxo de Páginas / Visitante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29" name="" descr=""/>
          <p:cNvPicPr/>
          <p:nvPr/>
        </p:nvPicPr>
        <p:blipFill>
          <a:blip r:embed="rId3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Imagem 344" descr=""/>
          <p:cNvPicPr/>
          <p:nvPr/>
        </p:nvPicPr>
        <p:blipFill>
          <a:blip r:embed="rId1"/>
          <a:stretch/>
        </p:blipFill>
        <p:spPr>
          <a:xfrm>
            <a:off x="0" y="2880"/>
            <a:ext cx="9142560" cy="1923120"/>
          </a:xfrm>
          <a:prstGeom prst="rect">
            <a:avLst/>
          </a:prstGeom>
          <a:ln>
            <a:noFill/>
          </a:ln>
        </p:spPr>
      </p:pic>
      <p:pic>
        <p:nvPicPr>
          <p:cNvPr id="331" name="Imagem 347" descr=""/>
          <p:cNvPicPr/>
          <p:nvPr/>
        </p:nvPicPr>
        <p:blipFill>
          <a:blip r:embed="rId2"/>
          <a:stretch/>
        </p:blipFill>
        <p:spPr>
          <a:xfrm>
            <a:off x="2621880" y="1042200"/>
            <a:ext cx="4073760" cy="3751560"/>
          </a:xfrm>
          <a:prstGeom prst="rect">
            <a:avLst/>
          </a:prstGeom>
          <a:ln>
            <a:noFill/>
          </a:ln>
        </p:spPr>
      </p:pic>
      <p:sp>
        <p:nvSpPr>
          <p:cNvPr id="332" name="CustomShape 1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Fluxo de Páginas / Cadastrador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33" name="" descr=""/>
          <p:cNvPicPr/>
          <p:nvPr/>
        </p:nvPicPr>
        <p:blipFill>
          <a:blip r:embed="rId3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Imagem 348" descr=""/>
          <p:cNvPicPr/>
          <p:nvPr/>
        </p:nvPicPr>
        <p:blipFill>
          <a:blip r:embed="rId1"/>
          <a:stretch/>
        </p:blipFill>
        <p:spPr>
          <a:xfrm>
            <a:off x="0" y="2880"/>
            <a:ext cx="9142560" cy="1923120"/>
          </a:xfrm>
          <a:prstGeom prst="rect">
            <a:avLst/>
          </a:prstGeom>
          <a:ln>
            <a:noFill/>
          </a:ln>
        </p:spPr>
      </p:pic>
      <p:pic>
        <p:nvPicPr>
          <p:cNvPr id="335" name="Imagem 351" descr=""/>
          <p:cNvPicPr/>
          <p:nvPr/>
        </p:nvPicPr>
        <p:blipFill>
          <a:blip r:embed="rId2"/>
          <a:stretch/>
        </p:blipFill>
        <p:spPr>
          <a:xfrm>
            <a:off x="3298320" y="1300680"/>
            <a:ext cx="3961080" cy="3496320"/>
          </a:xfrm>
          <a:prstGeom prst="rect">
            <a:avLst/>
          </a:prstGeom>
          <a:ln>
            <a:noFill/>
          </a:ln>
        </p:spPr>
      </p:pic>
      <p:sp>
        <p:nvSpPr>
          <p:cNvPr id="336" name="CustomShape 1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Fluxo de Páginas / Admin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37" name="" descr=""/>
          <p:cNvPicPr/>
          <p:nvPr/>
        </p:nvPicPr>
        <p:blipFill>
          <a:blip r:embed="rId3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Imagem 352" descr=""/>
          <p:cNvPicPr/>
          <p:nvPr/>
        </p:nvPicPr>
        <p:blipFill>
          <a:blip r:embed="rId1"/>
          <a:stretch/>
        </p:blipFill>
        <p:spPr>
          <a:xfrm>
            <a:off x="0" y="1080"/>
            <a:ext cx="9142560" cy="1923120"/>
          </a:xfrm>
          <a:prstGeom prst="rect">
            <a:avLst/>
          </a:prstGeom>
          <a:ln>
            <a:noFill/>
          </a:ln>
        </p:spPr>
      </p:pic>
      <p:sp>
        <p:nvSpPr>
          <p:cNvPr id="339" name="CustomShape 1"/>
          <p:cNvSpPr/>
          <p:nvPr/>
        </p:nvSpPr>
        <p:spPr>
          <a:xfrm>
            <a:off x="2358720" y="1822320"/>
            <a:ext cx="637200" cy="658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CustomShape 2"/>
          <p:cNvSpPr/>
          <p:nvPr/>
        </p:nvSpPr>
        <p:spPr>
          <a:xfrm flipH="1">
            <a:off x="1211040" y="2361240"/>
            <a:ext cx="1799640" cy="12564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3"/>
          <p:cNvSpPr/>
          <p:nvPr/>
        </p:nvSpPr>
        <p:spPr>
          <a:xfrm>
            <a:off x="1212840" y="2502720"/>
            <a:ext cx="1799640" cy="12564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CustomShape 4"/>
          <p:cNvSpPr/>
          <p:nvPr/>
        </p:nvSpPr>
        <p:spPr>
          <a:xfrm>
            <a:off x="4100400" y="1822320"/>
            <a:ext cx="637200" cy="658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5"/>
          <p:cNvSpPr/>
          <p:nvPr/>
        </p:nvSpPr>
        <p:spPr>
          <a:xfrm flipH="1">
            <a:off x="2952720" y="2361240"/>
            <a:ext cx="1799640" cy="125640"/>
          </a:xfrm>
          <a:prstGeom prst="parallelogram">
            <a:avLst>
              <a:gd name="adj" fmla="val 96952"/>
            </a:avLst>
          </a:prstGeom>
          <a:solidFill>
            <a:srgbClr val="99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400" spc="-1" strike="noStrike">
                <a:solidFill>
                  <a:srgbClr val="999999"/>
                </a:solidFill>
                <a:latin typeface="Arial"/>
                <a:ea typeface="Arial"/>
              </a:rPr>
              <a:t> 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44" name="CustomShape 6"/>
          <p:cNvSpPr/>
          <p:nvPr/>
        </p:nvSpPr>
        <p:spPr>
          <a:xfrm>
            <a:off x="2954520" y="2502720"/>
            <a:ext cx="1799640" cy="125640"/>
          </a:xfrm>
          <a:prstGeom prst="parallelogram">
            <a:avLst>
              <a:gd name="adj" fmla="val 96952"/>
            </a:avLst>
          </a:prstGeom>
          <a:solidFill>
            <a:srgbClr val="99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5" name="CustomShape 7"/>
          <p:cNvSpPr/>
          <p:nvPr/>
        </p:nvSpPr>
        <p:spPr>
          <a:xfrm>
            <a:off x="5842800" y="1822320"/>
            <a:ext cx="637200" cy="658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CustomShape 8"/>
          <p:cNvSpPr/>
          <p:nvPr/>
        </p:nvSpPr>
        <p:spPr>
          <a:xfrm flipH="1">
            <a:off x="4695120" y="2361240"/>
            <a:ext cx="1799640" cy="125640"/>
          </a:xfrm>
          <a:prstGeom prst="parallelogram">
            <a:avLst>
              <a:gd name="adj" fmla="val 96952"/>
            </a:avLst>
          </a:prstGeom>
          <a:solidFill>
            <a:srgbClr val="99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CustomShape 9"/>
          <p:cNvSpPr/>
          <p:nvPr/>
        </p:nvSpPr>
        <p:spPr>
          <a:xfrm>
            <a:off x="4696920" y="2502720"/>
            <a:ext cx="1799640" cy="125640"/>
          </a:xfrm>
          <a:prstGeom prst="parallelogram">
            <a:avLst>
              <a:gd name="adj" fmla="val 96952"/>
            </a:avLst>
          </a:prstGeom>
          <a:solidFill>
            <a:srgbClr val="99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CustomShape 10"/>
          <p:cNvSpPr/>
          <p:nvPr/>
        </p:nvSpPr>
        <p:spPr>
          <a:xfrm>
            <a:off x="7574400" y="1822320"/>
            <a:ext cx="637200" cy="658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e556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ustomShape 11"/>
          <p:cNvSpPr/>
          <p:nvPr/>
        </p:nvSpPr>
        <p:spPr>
          <a:xfrm flipH="1">
            <a:off x="6426720" y="2361240"/>
            <a:ext cx="1799640" cy="12564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CustomShape 12"/>
          <p:cNvSpPr/>
          <p:nvPr/>
        </p:nvSpPr>
        <p:spPr>
          <a:xfrm>
            <a:off x="6428520" y="2502720"/>
            <a:ext cx="1799640" cy="12564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13"/>
          <p:cNvSpPr/>
          <p:nvPr/>
        </p:nvSpPr>
        <p:spPr>
          <a:xfrm>
            <a:off x="1251360" y="3052440"/>
            <a:ext cx="1412280" cy="148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Seleção do integrantes de cada grupo.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Apresentação e seleção da ideia. 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Início da documentação.</a:t>
            </a:r>
            <a:endParaRPr b="0" lang="pt-BR" sz="800" spc="-1" strike="noStrike">
              <a:latin typeface="Arial"/>
            </a:endParaRPr>
          </a:p>
        </p:txBody>
      </p:sp>
      <p:sp>
        <p:nvSpPr>
          <p:cNvPr id="352" name="CustomShape 14"/>
          <p:cNvSpPr/>
          <p:nvPr/>
        </p:nvSpPr>
        <p:spPr>
          <a:xfrm>
            <a:off x="2971800" y="3052440"/>
            <a:ext cx="1599840" cy="133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Início do desenho do Projeto (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Draft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).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Início da criação das telas do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Frontend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endParaRPr b="0" lang="pt-BR" sz="800" spc="-1" strike="noStrike">
              <a:latin typeface="Arial"/>
            </a:endParaRPr>
          </a:p>
        </p:txBody>
      </p:sp>
      <p:sp>
        <p:nvSpPr>
          <p:cNvPr id="353" name="CustomShape 15"/>
          <p:cNvSpPr/>
          <p:nvPr/>
        </p:nvSpPr>
        <p:spPr>
          <a:xfrm>
            <a:off x="4720320" y="3052440"/>
            <a:ext cx="1615320" cy="12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Telas do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Frontend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Modelagem e desenvolvimento do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Backend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b="0" lang="pt-BR" sz="800" spc="-1" strike="noStrike">
              <a:latin typeface="Arial"/>
            </a:endParaRPr>
          </a:p>
        </p:txBody>
      </p:sp>
      <p:sp>
        <p:nvSpPr>
          <p:cNvPr id="354" name="CustomShape 16"/>
          <p:cNvSpPr/>
          <p:nvPr/>
        </p:nvSpPr>
        <p:spPr>
          <a:xfrm>
            <a:off x="6516000" y="3052440"/>
            <a:ext cx="1583640" cy="133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Integração do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Frontend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 com 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Backend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Entrega e Apresentação da versão </a:t>
            </a:r>
            <a:r>
              <a:rPr b="0" i="1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v1.0</a:t>
            </a: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.</a:t>
            </a:r>
            <a:endParaRPr b="0" lang="pt-BR" sz="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Conclusão da documentação.</a:t>
            </a:r>
            <a:endParaRPr b="0" lang="pt-BR" sz="800" spc="-1" strike="noStrike">
              <a:latin typeface="Arial"/>
            </a:endParaRPr>
          </a:p>
        </p:txBody>
      </p:sp>
      <p:sp>
        <p:nvSpPr>
          <p:cNvPr id="355" name="CustomShape 17"/>
          <p:cNvSpPr/>
          <p:nvPr/>
        </p:nvSpPr>
        <p:spPr>
          <a:xfrm>
            <a:off x="1251360" y="2674080"/>
            <a:ext cx="1468080" cy="40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000" spc="-1" strike="noStrike">
                <a:solidFill>
                  <a:srgbClr val="ffffff"/>
                </a:solidFill>
                <a:latin typeface="Roboto"/>
                <a:ea typeface="Roboto"/>
              </a:rPr>
              <a:t>Formação do Grupo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56" name="CustomShape 18"/>
          <p:cNvSpPr/>
          <p:nvPr/>
        </p:nvSpPr>
        <p:spPr>
          <a:xfrm>
            <a:off x="2971800" y="2675880"/>
            <a:ext cx="1455840" cy="40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000" spc="-1" strike="noStrike">
                <a:solidFill>
                  <a:srgbClr val="ffffff"/>
                </a:solidFill>
                <a:latin typeface="Roboto"/>
                <a:ea typeface="Roboto"/>
              </a:rPr>
              <a:t>Definição do Projeto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57" name="CustomShape 19"/>
          <p:cNvSpPr/>
          <p:nvPr/>
        </p:nvSpPr>
        <p:spPr>
          <a:xfrm>
            <a:off x="4720320" y="2675880"/>
            <a:ext cx="1327320" cy="40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000" spc="-1" strike="noStrike">
                <a:solidFill>
                  <a:srgbClr val="ffffff"/>
                </a:solidFill>
                <a:latin typeface="Roboto"/>
                <a:ea typeface="Roboto"/>
              </a:rPr>
              <a:t>Desenvolvimento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58" name="CustomShape 20"/>
          <p:cNvSpPr/>
          <p:nvPr/>
        </p:nvSpPr>
        <p:spPr>
          <a:xfrm>
            <a:off x="6494040" y="2675880"/>
            <a:ext cx="1134720" cy="40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000" spc="-1" strike="noStrike">
                <a:solidFill>
                  <a:srgbClr val="ffffff"/>
                </a:solidFill>
                <a:latin typeface="Roboto"/>
                <a:ea typeface="Roboto"/>
              </a:rPr>
              <a:t>Integração 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359" name="CustomShape 21"/>
          <p:cNvSpPr/>
          <p:nvPr/>
        </p:nvSpPr>
        <p:spPr>
          <a:xfrm>
            <a:off x="1792440" y="1646280"/>
            <a:ext cx="536400" cy="21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FEV</a:t>
            </a:r>
            <a:endParaRPr b="0" lang="pt-BR" sz="8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endParaRPr b="0" lang="pt-BR" sz="800" spc="-1" strike="noStrike">
              <a:latin typeface="Arial"/>
            </a:endParaRPr>
          </a:p>
        </p:txBody>
      </p:sp>
      <p:sp>
        <p:nvSpPr>
          <p:cNvPr id="360" name="CustomShape 22"/>
          <p:cNvSpPr/>
          <p:nvPr/>
        </p:nvSpPr>
        <p:spPr>
          <a:xfrm>
            <a:off x="3520800" y="1646280"/>
            <a:ext cx="536400" cy="21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MAR</a:t>
            </a:r>
            <a:endParaRPr b="0" lang="pt-BR" sz="8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endParaRPr b="0" lang="pt-BR" sz="800" spc="-1" strike="noStrike">
              <a:latin typeface="Arial"/>
            </a:endParaRPr>
          </a:p>
        </p:txBody>
      </p:sp>
      <p:sp>
        <p:nvSpPr>
          <p:cNvPr id="361" name="CustomShape 23"/>
          <p:cNvSpPr/>
          <p:nvPr/>
        </p:nvSpPr>
        <p:spPr>
          <a:xfrm>
            <a:off x="5269320" y="1646280"/>
            <a:ext cx="536400" cy="21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ABR</a:t>
            </a:r>
            <a:endParaRPr b="0" lang="pt-BR" sz="8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endParaRPr b="0" lang="pt-BR" sz="800" spc="-1" strike="noStrike">
              <a:latin typeface="Arial"/>
            </a:endParaRPr>
          </a:p>
        </p:txBody>
      </p:sp>
      <p:sp>
        <p:nvSpPr>
          <p:cNvPr id="362" name="CustomShape 24"/>
          <p:cNvSpPr/>
          <p:nvPr/>
        </p:nvSpPr>
        <p:spPr>
          <a:xfrm>
            <a:off x="7023960" y="1646280"/>
            <a:ext cx="536400" cy="21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800" spc="-1" strike="noStrike">
                <a:solidFill>
                  <a:srgbClr val="ffffff"/>
                </a:solidFill>
                <a:latin typeface="Roboto"/>
                <a:ea typeface="Roboto"/>
              </a:rPr>
              <a:t>MAI</a:t>
            </a:r>
            <a:endParaRPr b="0" lang="pt-BR" sz="8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endParaRPr b="0" lang="pt-BR" sz="800" spc="-1" strike="noStrike">
              <a:latin typeface="Arial"/>
            </a:endParaRPr>
          </a:p>
        </p:txBody>
      </p:sp>
      <p:sp>
        <p:nvSpPr>
          <p:cNvPr id="363" name="CustomShape 25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Cronograma do Projeto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364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645480" y="1977840"/>
            <a:ext cx="3061440" cy="69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Obrigado!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366" name="CustomShape 2"/>
          <p:cNvSpPr/>
          <p:nvPr/>
        </p:nvSpPr>
        <p:spPr>
          <a:xfrm>
            <a:off x="645480" y="2788200"/>
            <a:ext cx="2810520" cy="96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Gostaríamos de agradecer a IBM e a Digital House pela oportunidade, aos intérpretes, conteudistas, e toda a equipe que nos apoiou nessa jornada.</a:t>
            </a:r>
            <a:endParaRPr b="0" lang="pt-BR" sz="1300" spc="-1" strike="noStrike">
              <a:latin typeface="Arial"/>
            </a:endParaRPr>
          </a:p>
        </p:txBody>
      </p:sp>
      <p:pic>
        <p:nvPicPr>
          <p:cNvPr id="367" name="Imagem 394" descr=""/>
          <p:cNvPicPr/>
          <p:nvPr/>
        </p:nvPicPr>
        <p:blipFill>
          <a:blip r:embed="rId1"/>
          <a:stretch/>
        </p:blipFill>
        <p:spPr>
          <a:xfrm>
            <a:off x="0" y="1440"/>
            <a:ext cx="9142560" cy="1923120"/>
          </a:xfrm>
          <a:prstGeom prst="rect">
            <a:avLst/>
          </a:prstGeom>
          <a:ln>
            <a:noFill/>
          </a:ln>
        </p:spPr>
      </p:pic>
      <p:pic>
        <p:nvPicPr>
          <p:cNvPr id="368" name="" descr=""/>
          <p:cNvPicPr/>
          <p:nvPr/>
        </p:nvPicPr>
        <p:blipFill>
          <a:blip r:embed="rId2"/>
          <a:stretch/>
        </p:blipFill>
        <p:spPr>
          <a:xfrm>
            <a:off x="7488000" y="3492000"/>
            <a:ext cx="1404000" cy="1404000"/>
          </a:xfrm>
          <a:prstGeom prst="rect">
            <a:avLst/>
          </a:prstGeom>
          <a:ln>
            <a:noFill/>
          </a:ln>
        </p:spPr>
      </p:pic>
      <p:sp>
        <p:nvSpPr>
          <p:cNvPr id="369" name="CustomShape 3"/>
          <p:cNvSpPr/>
          <p:nvPr/>
        </p:nvSpPr>
        <p:spPr>
          <a:xfrm>
            <a:off x="3993480" y="2733120"/>
            <a:ext cx="3494520" cy="96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Um agradecimento 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especial aos 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professores Rafael 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e Ian, pela 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coragem e 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paciência de 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encarar esse 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desafio e 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compartilharem 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conosco seus 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Arial"/>
              </a:rPr>
              <a:t>conhecimentos.</a:t>
            </a:r>
            <a:endParaRPr b="0" lang="pt-BR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Imagem 237" descr=""/>
          <p:cNvPicPr/>
          <p:nvPr/>
        </p:nvPicPr>
        <p:blipFill>
          <a:blip r:embed="rId1"/>
          <a:stretch/>
        </p:blipFill>
        <p:spPr>
          <a:xfrm>
            <a:off x="0" y="1440"/>
            <a:ext cx="9142560" cy="1923120"/>
          </a:xfrm>
          <a:prstGeom prst="rect">
            <a:avLst/>
          </a:prstGeom>
          <a:ln>
            <a:noFill/>
          </a:ln>
        </p:spPr>
      </p:pic>
      <p:sp>
        <p:nvSpPr>
          <p:cNvPr id="239" name="CustomShape 1"/>
          <p:cNvSpPr/>
          <p:nvPr/>
        </p:nvSpPr>
        <p:spPr>
          <a:xfrm>
            <a:off x="72000" y="1132560"/>
            <a:ext cx="1798560" cy="48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Índice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4824360" y="2064600"/>
            <a:ext cx="2591640" cy="201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Introdução: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Resultados do Curso </a:t>
            </a:r>
            <a:r>
              <a:rPr b="1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Desenvolvedor Web FullStack Java</a:t>
            </a:r>
            <a:r>
              <a:rPr b="0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 oferecido em uma parceria </a:t>
            </a:r>
            <a:r>
              <a:rPr b="1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Digital House</a:t>
            </a:r>
            <a:r>
              <a:rPr b="0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 / </a:t>
            </a:r>
            <a:r>
              <a:rPr b="1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IBM</a:t>
            </a:r>
            <a:r>
              <a:rPr b="0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 em sua </a:t>
            </a:r>
            <a:r>
              <a:rPr b="1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1</a:t>
            </a:r>
            <a:r>
              <a:rPr b="1" lang="pt-BR" sz="700" spc="-1" strike="noStrike" baseline="14000000">
                <a:solidFill>
                  <a:srgbClr val="ffffff"/>
                </a:solidFill>
                <a:latin typeface="Montserrat"/>
                <a:ea typeface="Montserrat"/>
              </a:rPr>
              <a:t>a</a:t>
            </a:r>
            <a:r>
              <a:rPr b="1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 turma</a:t>
            </a:r>
            <a:r>
              <a:rPr b="0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 destinada a </a:t>
            </a:r>
            <a:r>
              <a:rPr b="1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PCDs (Pessoas com Deficiências)</a:t>
            </a:r>
            <a:r>
              <a:rPr b="0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.</a:t>
            </a:r>
            <a:endParaRPr b="0" lang="pt-BR" sz="7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3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Cronograma do projeto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O Curso teve inicio em Nov/2020 e encerra-se em Mai/2021 com esta apresentação.</a:t>
            </a:r>
            <a:endParaRPr b="0" lang="pt-BR" sz="700" spc="-1" strike="noStrike">
              <a:latin typeface="Arial"/>
            </a:endParaRPr>
          </a:p>
        </p:txBody>
      </p:sp>
      <p:sp>
        <p:nvSpPr>
          <p:cNvPr id="241" name="CustomShape 3"/>
          <p:cNvSpPr/>
          <p:nvPr/>
        </p:nvSpPr>
        <p:spPr>
          <a:xfrm>
            <a:off x="767160" y="2064600"/>
            <a:ext cx="3749400" cy="23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Visão geral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Objetivo do projeto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Público-alvo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Módulos do Sistema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Ciclo de Desenvolvimento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Modelagem de Dados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Fluxo das Telas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901"/>
              </a:spcAft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Cronograma do Projeto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42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Imagem 243" descr=""/>
          <p:cNvPicPr/>
          <p:nvPr/>
        </p:nvPicPr>
        <p:blipFill>
          <a:blip r:embed="rId1"/>
          <a:stretch/>
        </p:blipFill>
        <p:spPr>
          <a:xfrm>
            <a:off x="0" y="1800"/>
            <a:ext cx="9142560" cy="1923120"/>
          </a:xfrm>
          <a:prstGeom prst="rect">
            <a:avLst/>
          </a:prstGeom>
          <a:ln>
            <a:noFill/>
          </a:ln>
        </p:spPr>
      </p:pic>
      <p:sp>
        <p:nvSpPr>
          <p:cNvPr id="244" name="CustomShape 1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Visão Geral / Entender os problemas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1297440" y="2031480"/>
            <a:ext cx="731160" cy="80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01</a:t>
            </a:r>
            <a:endParaRPr b="0" lang="pt-BR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400" spc="-1" strike="noStrike"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2030400" y="2031840"/>
            <a:ext cx="5875560" cy="80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Dispersão e falta de confiabilidade nas informações turísticas encontradas na internet.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Espaço regionalizado onde donos de Estabelecimentos Comerciais possam divulgar seus negócios em seu Município.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Apoio às Secretarias de Turismo na divulgação de seus Equipamentos Públicos.</a:t>
            </a:r>
            <a:endParaRPr b="0" lang="pt-BR" sz="1300" spc="-1" strike="noStrike">
              <a:latin typeface="Arial"/>
            </a:endParaRPr>
          </a:p>
        </p:txBody>
      </p:sp>
      <p:sp>
        <p:nvSpPr>
          <p:cNvPr id="247" name="CustomShape 4"/>
          <p:cNvSpPr/>
          <p:nvPr/>
        </p:nvSpPr>
        <p:spPr>
          <a:xfrm>
            <a:off x="1297440" y="2694600"/>
            <a:ext cx="731160" cy="80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02</a:t>
            </a:r>
            <a:endParaRPr b="0" lang="pt-BR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400" spc="-1" strike="noStrike">
              <a:latin typeface="Arial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1297440" y="3357360"/>
            <a:ext cx="731160" cy="80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03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49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Imagem 250" descr=""/>
          <p:cNvPicPr/>
          <p:nvPr/>
        </p:nvPicPr>
        <p:blipFill>
          <a:blip r:embed="rId1"/>
          <a:stretch/>
        </p:blipFill>
        <p:spPr>
          <a:xfrm>
            <a:off x="720" y="0"/>
            <a:ext cx="9142560" cy="1923120"/>
          </a:xfrm>
          <a:prstGeom prst="rect">
            <a:avLst/>
          </a:prstGeom>
          <a:ln>
            <a:noFill/>
          </a:ln>
        </p:spPr>
      </p:pic>
      <p:sp>
        <p:nvSpPr>
          <p:cNvPr id="251" name="CustomShape 1"/>
          <p:cNvSpPr/>
          <p:nvPr/>
        </p:nvSpPr>
        <p:spPr>
          <a:xfrm>
            <a:off x="1297440" y="2359440"/>
            <a:ext cx="7037280" cy="239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Proposta de Solução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DejaVu Sans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Arial"/>
                <a:ea typeface="DejaVu Sans"/>
              </a:rPr>
              <a:t>Entregar um portal que concentre as informações sobre o trade turístico do município com curadoria da Secretaria de Turismo local.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Público Alvo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Turistas e munícipes.</a:t>
            </a:r>
            <a:endParaRPr b="0" lang="pt-BR" sz="13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Visão Geral / Objetivos do Projeto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53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Imagem 254" descr=""/>
          <p:cNvPicPr/>
          <p:nvPr/>
        </p:nvPicPr>
        <p:blipFill>
          <a:blip r:embed="rId1"/>
          <a:stretch/>
        </p:blipFill>
        <p:spPr>
          <a:xfrm>
            <a:off x="0" y="1440"/>
            <a:ext cx="9142560" cy="1923120"/>
          </a:xfrm>
          <a:prstGeom prst="rect">
            <a:avLst/>
          </a:prstGeom>
          <a:ln>
            <a:noFill/>
          </a:ln>
        </p:spPr>
      </p:pic>
      <p:sp>
        <p:nvSpPr>
          <p:cNvPr id="255" name="CustomShape 1"/>
          <p:cNvSpPr/>
          <p:nvPr/>
        </p:nvSpPr>
        <p:spPr>
          <a:xfrm>
            <a:off x="1297440" y="2359440"/>
            <a:ext cx="7037280" cy="239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Nome do Sistema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Sistema de Trade Turístico de Municípios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Montserrat"/>
                <a:ea typeface="DejaVu Sans"/>
              </a:rPr>
              <a:t>Trip BR , Trip City, Brasil Travel, Bate Volta, SP Trip, 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Montserrat"/>
                <a:ea typeface="DejaVu Sans"/>
              </a:rPr>
              <a:t>City Seen, City Tour,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Visão Geral / Sistema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57" name="" descr=""/>
          <p:cNvPicPr/>
          <p:nvPr/>
        </p:nvPicPr>
        <p:blipFill>
          <a:blip r:embed="rId2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" descr=""/>
          <p:cNvPicPr/>
          <p:nvPr/>
        </p:nvPicPr>
        <p:blipFill>
          <a:blip r:embed="rId1"/>
          <a:stretch/>
        </p:blipFill>
        <p:spPr>
          <a:xfrm>
            <a:off x="4533840" y="76680"/>
            <a:ext cx="4343040" cy="4134960"/>
          </a:xfrm>
          <a:prstGeom prst="rect">
            <a:avLst/>
          </a:prstGeom>
          <a:ln>
            <a:noFill/>
          </a:ln>
        </p:spPr>
      </p:pic>
      <p:pic>
        <p:nvPicPr>
          <p:cNvPr id="259" name="Imagem 258" descr=""/>
          <p:cNvPicPr/>
          <p:nvPr/>
        </p:nvPicPr>
        <p:blipFill>
          <a:blip r:embed="rId2"/>
          <a:stretch/>
        </p:blipFill>
        <p:spPr>
          <a:xfrm>
            <a:off x="0" y="2160"/>
            <a:ext cx="9142560" cy="1923120"/>
          </a:xfrm>
          <a:prstGeom prst="rect">
            <a:avLst/>
          </a:prstGeom>
          <a:ln>
            <a:noFill/>
          </a:ln>
        </p:spPr>
      </p:pic>
      <p:sp>
        <p:nvSpPr>
          <p:cNvPr id="260" name="CustomShape 1"/>
          <p:cNvSpPr/>
          <p:nvPr/>
        </p:nvSpPr>
        <p:spPr>
          <a:xfrm>
            <a:off x="648000" y="1943280"/>
            <a:ext cx="3203640" cy="111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Home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Composto por: Acesso às consultas públicas e Login.</a:t>
            </a:r>
            <a:endParaRPr b="0" lang="pt-BR" sz="1300" spc="-1" strike="noStrike"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Sistema / Módulos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62" name="" descr=""/>
          <p:cNvPicPr/>
          <p:nvPr/>
        </p:nvPicPr>
        <p:blipFill>
          <a:blip r:embed="rId3"/>
          <a:stretch/>
        </p:blipFill>
        <p:spPr>
          <a:xfrm>
            <a:off x="2448000" y="2843640"/>
            <a:ext cx="1959840" cy="2148840"/>
          </a:xfrm>
          <a:prstGeom prst="rect">
            <a:avLst/>
          </a:prstGeom>
          <a:ln>
            <a:noFill/>
          </a:ln>
        </p:spPr>
      </p:pic>
      <p:pic>
        <p:nvPicPr>
          <p:cNvPr id="263" name="" descr=""/>
          <p:cNvPicPr/>
          <p:nvPr/>
        </p:nvPicPr>
        <p:blipFill>
          <a:blip r:embed="rId4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Imagem 258_0" descr=""/>
          <p:cNvPicPr/>
          <p:nvPr/>
        </p:nvPicPr>
        <p:blipFill>
          <a:blip r:embed="rId1"/>
          <a:stretch/>
        </p:blipFill>
        <p:spPr>
          <a:xfrm>
            <a:off x="0" y="2160"/>
            <a:ext cx="9142560" cy="1923120"/>
          </a:xfrm>
          <a:prstGeom prst="rect">
            <a:avLst/>
          </a:prstGeom>
          <a:ln>
            <a:noFill/>
          </a:ln>
        </p:spPr>
      </p:pic>
      <p:sp>
        <p:nvSpPr>
          <p:cNvPr id="265" name="CustomShape 1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Sistema / Módulos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66" name="" descr=""/>
          <p:cNvPicPr/>
          <p:nvPr/>
        </p:nvPicPr>
        <p:blipFill>
          <a:blip r:embed="rId2"/>
          <a:stretch/>
        </p:blipFill>
        <p:spPr>
          <a:xfrm>
            <a:off x="5450040" y="356400"/>
            <a:ext cx="3405600" cy="2163240"/>
          </a:xfrm>
          <a:prstGeom prst="rect">
            <a:avLst/>
          </a:prstGeom>
          <a:ln>
            <a:noFill/>
          </a:ln>
        </p:spPr>
      </p:pic>
      <p:pic>
        <p:nvPicPr>
          <p:cNvPr id="267" name="" descr=""/>
          <p:cNvPicPr/>
          <p:nvPr/>
        </p:nvPicPr>
        <p:blipFill>
          <a:blip r:embed="rId3"/>
          <a:stretch/>
        </p:blipFill>
        <p:spPr>
          <a:xfrm>
            <a:off x="4572000" y="2616120"/>
            <a:ext cx="2951640" cy="2279520"/>
          </a:xfrm>
          <a:prstGeom prst="rect">
            <a:avLst/>
          </a:prstGeom>
          <a:ln>
            <a:noFill/>
          </a:ln>
        </p:spPr>
      </p:pic>
      <p:sp>
        <p:nvSpPr>
          <p:cNvPr id="268" name="CustomShape 2"/>
          <p:cNvSpPr/>
          <p:nvPr/>
        </p:nvSpPr>
        <p:spPr>
          <a:xfrm>
            <a:off x="648000" y="1943280"/>
            <a:ext cx="3527640" cy="111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Login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Acessos para:  “</a:t>
            </a:r>
            <a:r>
              <a:rPr b="1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Login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” e “</a:t>
            </a:r>
            <a:r>
              <a:rPr b="1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Cadastrar-se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”.</a:t>
            </a:r>
            <a:endParaRPr b="0" lang="pt-BR" sz="1300" spc="-1" strike="noStrike">
              <a:latin typeface="Arial"/>
            </a:endParaRPr>
          </a:p>
        </p:txBody>
      </p:sp>
      <p:pic>
        <p:nvPicPr>
          <p:cNvPr id="269" name="" descr=""/>
          <p:cNvPicPr/>
          <p:nvPr/>
        </p:nvPicPr>
        <p:blipFill>
          <a:blip r:embed="rId4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Imagem 258_1" descr=""/>
          <p:cNvPicPr/>
          <p:nvPr/>
        </p:nvPicPr>
        <p:blipFill>
          <a:blip r:embed="rId1"/>
          <a:stretch/>
        </p:blipFill>
        <p:spPr>
          <a:xfrm>
            <a:off x="0" y="2160"/>
            <a:ext cx="9142560" cy="1923120"/>
          </a:xfrm>
          <a:prstGeom prst="rect">
            <a:avLst/>
          </a:prstGeom>
          <a:ln>
            <a:noFill/>
          </a:ln>
        </p:spPr>
      </p:pic>
      <p:sp>
        <p:nvSpPr>
          <p:cNvPr id="271" name="CustomShape 1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Sistema / Módulos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72" name="CustomShape 2"/>
          <p:cNvSpPr/>
          <p:nvPr/>
        </p:nvSpPr>
        <p:spPr>
          <a:xfrm>
            <a:off x="648000" y="1943280"/>
            <a:ext cx="3203640" cy="111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Cadastro Estabelecimento (Empreendedor)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Composto por: Cadastro e Edição de Estabelecimentos</a:t>
            </a:r>
            <a:r>
              <a:rPr b="0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pt-BR" sz="2000" spc="-1" strike="noStrike">
              <a:latin typeface="Arial"/>
            </a:endParaRPr>
          </a:p>
        </p:txBody>
      </p:sp>
      <p:pic>
        <p:nvPicPr>
          <p:cNvPr id="273" name="" descr=""/>
          <p:cNvPicPr/>
          <p:nvPr/>
        </p:nvPicPr>
        <p:blipFill>
          <a:blip r:embed="rId2"/>
          <a:stretch/>
        </p:blipFill>
        <p:spPr>
          <a:xfrm>
            <a:off x="5040000" y="320760"/>
            <a:ext cx="2058840" cy="898560"/>
          </a:xfrm>
          <a:prstGeom prst="rect">
            <a:avLst/>
          </a:prstGeom>
          <a:ln>
            <a:noFill/>
          </a:ln>
        </p:spPr>
      </p:pic>
      <p:pic>
        <p:nvPicPr>
          <p:cNvPr id="274" name="" descr=""/>
          <p:cNvPicPr/>
          <p:nvPr/>
        </p:nvPicPr>
        <p:blipFill>
          <a:blip r:embed="rId3"/>
          <a:stretch/>
        </p:blipFill>
        <p:spPr>
          <a:xfrm>
            <a:off x="3888000" y="1496160"/>
            <a:ext cx="4952520" cy="2681640"/>
          </a:xfrm>
          <a:prstGeom prst="rect">
            <a:avLst/>
          </a:prstGeom>
          <a:ln>
            <a:noFill/>
          </a:ln>
        </p:spPr>
      </p:pic>
      <p:pic>
        <p:nvPicPr>
          <p:cNvPr id="275" name="" descr=""/>
          <p:cNvPicPr/>
          <p:nvPr/>
        </p:nvPicPr>
        <p:blipFill>
          <a:blip r:embed="rId4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Imagem 258_2" descr=""/>
          <p:cNvPicPr/>
          <p:nvPr/>
        </p:nvPicPr>
        <p:blipFill>
          <a:blip r:embed="rId1"/>
          <a:stretch/>
        </p:blipFill>
        <p:spPr>
          <a:xfrm>
            <a:off x="0" y="2160"/>
            <a:ext cx="9142560" cy="1923120"/>
          </a:xfrm>
          <a:prstGeom prst="rect">
            <a:avLst/>
          </a:prstGeom>
          <a:ln>
            <a:noFill/>
          </a:ln>
        </p:spPr>
      </p:pic>
      <p:sp>
        <p:nvSpPr>
          <p:cNvPr id="277" name="CustomShape 1"/>
          <p:cNvSpPr/>
          <p:nvPr/>
        </p:nvSpPr>
        <p:spPr>
          <a:xfrm>
            <a:off x="303480" y="385560"/>
            <a:ext cx="6406920" cy="55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Sistema / Módulos</a:t>
            </a:r>
            <a:endParaRPr b="0" lang="pt-BR" sz="2400" spc="-1" strike="noStrike">
              <a:latin typeface="Arial"/>
            </a:endParaRPr>
          </a:p>
        </p:txBody>
      </p:sp>
      <p:pic>
        <p:nvPicPr>
          <p:cNvPr id="278" name="" descr=""/>
          <p:cNvPicPr/>
          <p:nvPr/>
        </p:nvPicPr>
        <p:blipFill>
          <a:blip r:embed="rId2"/>
          <a:stretch/>
        </p:blipFill>
        <p:spPr>
          <a:xfrm>
            <a:off x="4923000" y="549360"/>
            <a:ext cx="2118600" cy="1070280"/>
          </a:xfrm>
          <a:prstGeom prst="rect">
            <a:avLst/>
          </a:prstGeom>
          <a:ln>
            <a:noFill/>
          </a:ln>
        </p:spPr>
      </p:pic>
      <p:pic>
        <p:nvPicPr>
          <p:cNvPr id="279" name="" descr=""/>
          <p:cNvPicPr/>
          <p:nvPr/>
        </p:nvPicPr>
        <p:blipFill>
          <a:blip r:embed="rId3"/>
          <a:stretch/>
        </p:blipFill>
        <p:spPr>
          <a:xfrm>
            <a:off x="3924000" y="1901160"/>
            <a:ext cx="4982400" cy="2268000"/>
          </a:xfrm>
          <a:prstGeom prst="rect">
            <a:avLst/>
          </a:prstGeom>
          <a:ln>
            <a:noFill/>
          </a:ln>
        </p:spPr>
      </p:pic>
      <p:sp>
        <p:nvSpPr>
          <p:cNvPr id="280" name="CustomShape 2"/>
          <p:cNvSpPr/>
          <p:nvPr/>
        </p:nvSpPr>
        <p:spPr>
          <a:xfrm>
            <a:off x="648000" y="1943280"/>
            <a:ext cx="3203640" cy="111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Admin (Sec. Turismo)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	</a:t>
            </a:r>
            <a:r>
              <a:rPr b="0" lang="pt-BR" sz="1300" spc="-1" strike="noStrike">
                <a:solidFill>
                  <a:srgbClr val="ffffff"/>
                </a:solidFill>
                <a:latin typeface="Lato"/>
                <a:ea typeface="Lato"/>
              </a:rPr>
              <a:t>Composto por: Inclusão / Exclusão de usuários; Aprovação / Exclusão de estabelecimentos cadastrados pelo empreendedor</a:t>
            </a:r>
            <a:r>
              <a:rPr b="0" lang="pt-BR" sz="20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pt-BR" sz="2000" spc="-1" strike="noStrike">
              <a:latin typeface="Arial"/>
            </a:endParaRPr>
          </a:p>
        </p:txBody>
      </p:sp>
      <p:pic>
        <p:nvPicPr>
          <p:cNvPr id="281" name="" descr=""/>
          <p:cNvPicPr/>
          <p:nvPr/>
        </p:nvPicPr>
        <p:blipFill>
          <a:blip r:embed="rId4"/>
          <a:stretch/>
        </p:blipFill>
        <p:spPr>
          <a:xfrm>
            <a:off x="8352000" y="4356000"/>
            <a:ext cx="540000" cy="54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</TotalTime>
  <Application>LibreOffice/6.4.7.2$Linux_X86_64 LibreOffice_project/40$Build-2</Application>
  <Words>434</Words>
  <Paragraphs>94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2021-05-24T01:19:17Z</dcterms:modified>
  <cp:revision>39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Apresentação na tela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14</vt:i4>
  </property>
</Properties>
</file>